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Raleway" panose="020B0604020202020204" charset="-52"/>
      <p:regular r:id="rId15"/>
    </p:embeddedFont>
    <p:embeddedFont>
      <p:font typeface="Raleway Bold" panose="020B0604020202020204" charset="-52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-65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6.sv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2005738" y="2260462"/>
            <a:ext cx="7641615" cy="5845836"/>
          </a:xfrm>
          <a:custGeom>
            <a:avLst/>
            <a:gdLst/>
            <a:ahLst/>
            <a:cxnLst/>
            <a:rect l="l" t="t" r="r" b="b"/>
            <a:pathLst>
              <a:path w="7641615" h="5845836">
                <a:moveTo>
                  <a:pt x="7641616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6" y="0"/>
                </a:lnTo>
                <a:lnTo>
                  <a:pt x="7641616" y="584583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77048" y="-235115"/>
            <a:ext cx="10824351" cy="6862420"/>
            <a:chOff x="0" y="80271"/>
            <a:chExt cx="14432469" cy="9149893"/>
          </a:xfrm>
        </p:grpSpPr>
        <p:sp>
          <p:nvSpPr>
            <p:cNvPr id="4" name="TextBox 4"/>
            <p:cNvSpPr txBox="1"/>
            <p:nvPr/>
          </p:nvSpPr>
          <p:spPr>
            <a:xfrm>
              <a:off x="0" y="80271"/>
              <a:ext cx="4137924" cy="340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969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208469" y="4752516"/>
              <a:ext cx="14224000" cy="447764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12962"/>
                </a:lnSpc>
              </a:pPr>
              <a:r>
                <a:rPr lang="en-US" sz="11784" b="1" dirty="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PYTHON</a:t>
              </a:r>
            </a:p>
            <a:p>
              <a:pPr algn="l">
                <a:lnSpc>
                  <a:spcPts val="12962"/>
                </a:lnSpc>
              </a:pPr>
              <a:r>
                <a:rPr lang="en-US" sz="11784" b="1" dirty="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      TUPLES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729498"/>
              <a:ext cx="12716186" cy="5236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9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8120896" y="-716402"/>
            <a:ext cx="3586584" cy="2976864"/>
          </a:xfrm>
          <a:custGeom>
            <a:avLst/>
            <a:gdLst/>
            <a:ahLst/>
            <a:cxnLst/>
            <a:rect l="l" t="t" r="r" b="b"/>
            <a:pathLst>
              <a:path w="3586584" h="2976864">
                <a:moveTo>
                  <a:pt x="0" y="0"/>
                </a:moveTo>
                <a:lnTo>
                  <a:pt x="3586583" y="0"/>
                </a:lnTo>
                <a:lnTo>
                  <a:pt x="3586583" y="2976864"/>
                </a:lnTo>
                <a:lnTo>
                  <a:pt x="0" y="2976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09056" y="3616037"/>
            <a:ext cx="10964355" cy="3054926"/>
            <a:chOff x="0" y="0"/>
            <a:chExt cx="14619140" cy="4073234"/>
          </a:xfrm>
        </p:grpSpPr>
        <p:sp>
          <p:nvSpPr>
            <p:cNvPr id="3" name="TextBox 3"/>
            <p:cNvSpPr txBox="1"/>
            <p:nvPr/>
          </p:nvSpPr>
          <p:spPr>
            <a:xfrm>
              <a:off x="0" y="-31750"/>
              <a:ext cx="14619140" cy="1428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400"/>
                </a:lnSpc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530097"/>
              <a:ext cx="14619140" cy="4593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 flipV="1">
            <a:off x="12865622" y="1028700"/>
            <a:ext cx="7641615" cy="5845836"/>
          </a:xfrm>
          <a:custGeom>
            <a:avLst/>
            <a:gdLst/>
            <a:ahLst/>
            <a:cxnLst/>
            <a:rect l="l" t="t" r="r" b="b"/>
            <a:pathLst>
              <a:path w="7641615" h="5845836">
                <a:moveTo>
                  <a:pt x="7641615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5" y="0"/>
                </a:lnTo>
                <a:lnTo>
                  <a:pt x="7641615" y="5845836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581385" y="3951618"/>
            <a:ext cx="1343326" cy="4734190"/>
          </a:xfrm>
          <a:custGeom>
            <a:avLst/>
            <a:gdLst/>
            <a:ahLst/>
            <a:cxnLst/>
            <a:rect l="l" t="t" r="r" b="b"/>
            <a:pathLst>
              <a:path w="1343326" h="4734190">
                <a:moveTo>
                  <a:pt x="0" y="0"/>
                </a:moveTo>
                <a:lnTo>
                  <a:pt x="1343326" y="0"/>
                </a:lnTo>
                <a:lnTo>
                  <a:pt x="1343326" y="4734190"/>
                </a:lnTo>
                <a:lnTo>
                  <a:pt x="0" y="4734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0" y="1154241"/>
            <a:ext cx="13094920" cy="83056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7"/>
              </a:lnSpc>
              <a:spcBef>
                <a:spcPct val="0"/>
              </a:spcBef>
            </a:pPr>
            <a:r>
              <a:rPr lang="en-US" sz="5988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Что такое Python Tuples?</a:t>
            </a:r>
          </a:p>
          <a:p>
            <a:pPr algn="ctr">
              <a:lnSpc>
                <a:spcPts val="6587"/>
              </a:lnSpc>
              <a:spcBef>
                <a:spcPct val="0"/>
              </a:spcBef>
            </a:pPr>
            <a:r>
              <a:rPr lang="en-US" sz="5988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Определение: Кортежи (tuples) — это упорядоченные и неизменяемые коллекции данных.</a:t>
            </a:r>
          </a:p>
          <a:p>
            <a:pPr algn="ctr">
              <a:lnSpc>
                <a:spcPts val="6587"/>
              </a:lnSpc>
              <a:spcBef>
                <a:spcPct val="0"/>
              </a:spcBef>
            </a:pPr>
            <a:r>
              <a:rPr lang="en-US" sz="5988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Примеры использования:</a:t>
            </a:r>
          </a:p>
          <a:p>
            <a:pPr algn="ctr">
              <a:lnSpc>
                <a:spcPts val="6587"/>
              </a:lnSpc>
              <a:spcBef>
                <a:spcPct val="0"/>
              </a:spcBef>
            </a:pPr>
            <a:endParaRPr lang="en-US" sz="5988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marL="1292895" lvl="1" indent="-646448" algn="ctr">
              <a:lnSpc>
                <a:spcPts val="6587"/>
              </a:lnSpc>
              <a:buFont typeface="Arial"/>
              <a:buChar char="•"/>
            </a:pPr>
            <a:r>
              <a:rPr lang="en-US" sz="5988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Хранение данных, которые не должны изменяться.</a:t>
            </a:r>
          </a:p>
          <a:p>
            <a:pPr marL="1292895" lvl="1" indent="-646448" algn="ctr">
              <a:lnSpc>
                <a:spcPts val="6587"/>
              </a:lnSpc>
              <a:buFont typeface="Arial"/>
              <a:buChar char="•"/>
            </a:pPr>
            <a:r>
              <a:rPr lang="en-US" sz="5988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Оптимизация памяти и производительности.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001870" y="4822196"/>
            <a:ext cx="9616999" cy="8229600"/>
          </a:xfrm>
          <a:custGeom>
            <a:avLst/>
            <a:gdLst/>
            <a:ahLst/>
            <a:cxnLst/>
            <a:rect l="l" t="t" r="r" b="b"/>
            <a:pathLst>
              <a:path w="9616999" h="8229600">
                <a:moveTo>
                  <a:pt x="0" y="0"/>
                </a:moveTo>
                <a:lnTo>
                  <a:pt x="9616999" y="0"/>
                </a:lnTo>
                <a:lnTo>
                  <a:pt x="961699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14070" y="508163"/>
            <a:ext cx="16081495" cy="4595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2"/>
              </a:lnSpc>
              <a:spcBef>
                <a:spcPct val="0"/>
              </a:spcBef>
            </a:pPr>
            <a:r>
              <a:rPr lang="en-US" sz="409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Основные свойства</a:t>
            </a:r>
          </a:p>
          <a:p>
            <a:pPr marL="883702" lvl="1" indent="-441851" algn="ctr">
              <a:lnSpc>
                <a:spcPts val="4502"/>
              </a:lnSpc>
              <a:buFont typeface="Arial"/>
              <a:buChar char="•"/>
            </a:pPr>
            <a:r>
              <a:rPr lang="en-US" sz="409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Неизменяемость: Элементы нельзя изменить после создания.</a:t>
            </a:r>
          </a:p>
          <a:p>
            <a:pPr marL="883702" lvl="1" indent="-441851" algn="ctr">
              <a:lnSpc>
                <a:spcPts val="4502"/>
              </a:lnSpc>
              <a:buFont typeface="Arial"/>
              <a:buChar char="•"/>
            </a:pPr>
            <a:r>
              <a:rPr lang="en-US" sz="409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Упорядоченность: Элементы имеют фиксированный порядок.</a:t>
            </a:r>
          </a:p>
          <a:p>
            <a:pPr marL="883702" lvl="1" indent="-441851" algn="ctr">
              <a:lnSpc>
                <a:spcPts val="4502"/>
              </a:lnSpc>
              <a:buFont typeface="Arial"/>
              <a:buChar char="•"/>
            </a:pPr>
            <a:r>
              <a:rPr lang="en-US" sz="409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Разнообразие данных: Кортежи могут содержать разные типы данных.</a:t>
            </a:r>
          </a:p>
          <a:p>
            <a:pPr marL="883702" lvl="1" indent="-441851" algn="ctr">
              <a:lnSpc>
                <a:spcPts val="4502"/>
              </a:lnSpc>
              <a:buFont typeface="Arial"/>
              <a:buChar char="•"/>
            </a:pPr>
            <a:r>
              <a:rPr lang="en-US" sz="409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Итерируемость: Можно перебирать элементы циклом for.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00120" y="3332876"/>
            <a:ext cx="7025032" cy="5275160"/>
          </a:xfrm>
          <a:custGeom>
            <a:avLst/>
            <a:gdLst/>
            <a:ahLst/>
            <a:cxnLst/>
            <a:rect l="l" t="t" r="r" b="b"/>
            <a:pathLst>
              <a:path w="7025032" h="5275160">
                <a:moveTo>
                  <a:pt x="0" y="0"/>
                </a:moveTo>
                <a:lnTo>
                  <a:pt x="7025032" y="0"/>
                </a:lnTo>
                <a:lnTo>
                  <a:pt x="7025032" y="5275160"/>
                </a:lnTo>
                <a:lnTo>
                  <a:pt x="0" y="52751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38251" y="377985"/>
            <a:ext cx="7316391" cy="898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39"/>
              </a:lnSpc>
              <a:spcBef>
                <a:spcPct val="0"/>
              </a:spcBef>
            </a:pPr>
            <a:r>
              <a:rPr lang="en-US" sz="621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Как создать кортеж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4152900"/>
            <a:ext cx="9372600" cy="46166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405381" lvl="1" indent="-702691" algn="ctr">
              <a:lnSpc>
                <a:spcPts val="7160"/>
              </a:lnSpc>
              <a:buAutoNum type="arabicPeriod"/>
            </a:pPr>
            <a:r>
              <a:rPr lang="en-US" sz="6509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ПУСТОЙ КОРТЕЖ: </a:t>
            </a:r>
          </a:p>
          <a:p>
            <a:pPr marL="1405381" lvl="1" indent="-702691" algn="ctr">
              <a:lnSpc>
                <a:spcPts val="7160"/>
              </a:lnSpc>
              <a:buAutoNum type="arabicPeriod"/>
            </a:pPr>
            <a:r>
              <a:rPr lang="en-US" sz="6509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КОРТЕЖ С ЭЛЕМЕНТАМИ: </a:t>
            </a:r>
          </a:p>
          <a:p>
            <a:pPr marL="1405381" lvl="1" indent="-702691" algn="ctr">
              <a:lnSpc>
                <a:spcPts val="7160"/>
              </a:lnSpc>
              <a:buAutoNum type="arabicPeriod"/>
            </a:pPr>
            <a:r>
              <a:rPr lang="en-US" sz="6509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ОДИН ЭЛЕМЕНТ:  (ВАЖНА ЗАПЯТАЯ)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049000" y="4465077"/>
            <a:ext cx="6559180" cy="1995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21678" lvl="1" indent="-510839" algn="ctr">
              <a:lnSpc>
                <a:spcPts val="5205"/>
              </a:lnSpc>
              <a:buAutoNum type="arabicPeriod"/>
            </a:pPr>
            <a:r>
              <a:rPr lang="en-US" sz="4732" b="1" dirty="0" err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empty_tuple</a:t>
            </a:r>
            <a:r>
              <a:rPr lang="en-US" sz="4732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= ()</a:t>
            </a:r>
          </a:p>
          <a:p>
            <a:pPr marL="1021678" lvl="1" indent="-510839" algn="ctr">
              <a:lnSpc>
                <a:spcPts val="5205"/>
              </a:lnSpc>
              <a:buAutoNum type="arabicPeriod"/>
            </a:pPr>
            <a:r>
              <a:rPr lang="en-US" sz="4732" b="1" dirty="0" err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my_tuple</a:t>
            </a:r>
            <a:r>
              <a:rPr lang="en-US" sz="4732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= (1, 2, 3)</a:t>
            </a:r>
          </a:p>
          <a:p>
            <a:pPr marL="1021678" lvl="1" indent="-510839" algn="ctr">
              <a:lnSpc>
                <a:spcPts val="5205"/>
              </a:lnSpc>
              <a:buAutoNum type="arabicPeriod"/>
            </a:pPr>
            <a:r>
              <a:rPr lang="en-US" sz="4732" b="1" dirty="0" err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single_tuple</a:t>
            </a:r>
            <a:r>
              <a:rPr lang="en-US" sz="4732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= (42,)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" y="2400300"/>
            <a:ext cx="10896599" cy="1333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05"/>
              </a:lnSpc>
              <a:spcBef>
                <a:spcPct val="0"/>
              </a:spcBef>
            </a:pPr>
            <a:r>
              <a:rPr lang="en-US" sz="4732" dirty="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Кортеж</a:t>
            </a:r>
            <a:r>
              <a:rPr lang="en-US" sz="4732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4732" dirty="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создаётся</a:t>
            </a:r>
            <a:r>
              <a:rPr lang="en-US" sz="4732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с </a:t>
            </a:r>
            <a:r>
              <a:rPr lang="en-US" sz="4732" dirty="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использованием</a:t>
            </a:r>
            <a:r>
              <a:rPr lang="en-US" sz="4732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4732" dirty="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круглых</a:t>
            </a:r>
            <a:r>
              <a:rPr lang="en-US" sz="4732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4732" dirty="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скобок</a:t>
            </a:r>
            <a:r>
              <a:rPr lang="en-US" sz="4732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128929" y="3183043"/>
            <a:ext cx="6257858" cy="8229600"/>
          </a:xfrm>
          <a:custGeom>
            <a:avLst/>
            <a:gdLst/>
            <a:ahLst/>
            <a:cxnLst/>
            <a:rect l="l" t="t" r="r" b="b"/>
            <a:pathLst>
              <a:path w="6257858" h="8229600">
                <a:moveTo>
                  <a:pt x="0" y="0"/>
                </a:moveTo>
                <a:lnTo>
                  <a:pt x="6257858" y="0"/>
                </a:lnTo>
                <a:lnTo>
                  <a:pt x="625785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06686" y="1490217"/>
            <a:ext cx="15593200" cy="2429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23"/>
              </a:lnSpc>
              <a:spcBef>
                <a:spcPct val="0"/>
              </a:spcBef>
            </a:pPr>
            <a:r>
              <a:rPr lang="en-US" sz="5748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Доступ к элементам кортежа</a:t>
            </a:r>
          </a:p>
          <a:p>
            <a:pPr algn="ctr">
              <a:lnSpc>
                <a:spcPts val="6323"/>
              </a:lnSpc>
              <a:spcBef>
                <a:spcPct val="0"/>
              </a:spcBef>
            </a:pPr>
            <a:r>
              <a:rPr lang="en-US" sz="5748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Как и списки, кортежи поддерживают индексацию.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77077" y="4723580"/>
            <a:ext cx="15882223" cy="1993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5"/>
              </a:lnSpc>
              <a:spcBef>
                <a:spcPct val="0"/>
              </a:spcBef>
            </a:pPr>
            <a:r>
              <a:rPr lang="en-US" sz="4732" b="1">
                <a:solidFill>
                  <a:srgbClr val="F8FEFF"/>
                </a:solidFill>
                <a:latin typeface="Raleway Bold"/>
                <a:ea typeface="Raleway Bold"/>
                <a:cs typeface="Raleway Bold"/>
                <a:sym typeface="Raleway Bold"/>
              </a:rPr>
              <a:t>my_tuple = (10, 20, 30, 40)</a:t>
            </a:r>
          </a:p>
          <a:p>
            <a:pPr algn="ctr">
              <a:lnSpc>
                <a:spcPts val="5205"/>
              </a:lnSpc>
              <a:spcBef>
                <a:spcPct val="0"/>
              </a:spcBef>
            </a:pPr>
            <a:r>
              <a:rPr lang="en-US" sz="4732" b="1">
                <a:solidFill>
                  <a:srgbClr val="F8FE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print(my_tuple[0])  # Вывод: 10 (первый элемент)</a:t>
            </a:r>
          </a:p>
          <a:p>
            <a:pPr algn="ctr">
              <a:lnSpc>
                <a:spcPts val="5205"/>
              </a:lnSpc>
              <a:spcBef>
                <a:spcPct val="0"/>
              </a:spcBef>
            </a:pPr>
            <a:r>
              <a:rPr lang="en-US" sz="4732" b="1">
                <a:solidFill>
                  <a:srgbClr val="F8FE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print(my_tuple[-1])  # Вывод: 40 (последний элемент)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54903" y="2688877"/>
            <a:ext cx="16230600" cy="7824502"/>
          </a:xfrm>
          <a:custGeom>
            <a:avLst/>
            <a:gdLst/>
            <a:ahLst/>
            <a:cxnLst/>
            <a:rect l="l" t="t" r="r" b="b"/>
            <a:pathLst>
              <a:path w="16230600" h="7824502">
                <a:moveTo>
                  <a:pt x="0" y="0"/>
                </a:moveTo>
                <a:lnTo>
                  <a:pt x="16230600" y="0"/>
                </a:lnTo>
                <a:lnTo>
                  <a:pt x="16230600" y="7824502"/>
                </a:lnTo>
                <a:lnTo>
                  <a:pt x="0" y="7824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-399440" y="510628"/>
            <a:ext cx="18084943" cy="4385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11"/>
              </a:lnSpc>
              <a:spcBef>
                <a:spcPct val="0"/>
              </a:spcBef>
            </a:pPr>
            <a:r>
              <a:rPr lang="en-US" sz="4465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Итерация по кортежу</a:t>
            </a:r>
          </a:p>
          <a:p>
            <a:pPr algn="ctr">
              <a:lnSpc>
                <a:spcPts val="4911"/>
              </a:lnSpc>
              <a:spcBef>
                <a:spcPct val="0"/>
              </a:spcBef>
            </a:pPr>
            <a:r>
              <a:rPr lang="en-US" sz="4465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Можно использовать цикл for, чтобы пройтись по элементам.</a:t>
            </a:r>
          </a:p>
          <a:p>
            <a:pPr algn="ctr">
              <a:lnSpc>
                <a:spcPts val="4911"/>
              </a:lnSpc>
              <a:spcBef>
                <a:spcPct val="0"/>
              </a:spcBef>
            </a:pPr>
            <a:r>
              <a:rPr lang="en-US" sz="4465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Пример:</a:t>
            </a:r>
          </a:p>
          <a:p>
            <a:pPr algn="ctr">
              <a:lnSpc>
                <a:spcPts val="4911"/>
              </a:lnSpc>
              <a:spcBef>
                <a:spcPct val="0"/>
              </a:spcBef>
            </a:pPr>
            <a:endParaRPr lang="en-US" sz="4465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algn="ctr">
              <a:lnSpc>
                <a:spcPts val="4911"/>
              </a:lnSpc>
              <a:spcBef>
                <a:spcPct val="0"/>
              </a:spcBef>
            </a:pPr>
            <a:r>
              <a:rPr lang="en-US" sz="4465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colors = ("красный", "зелёный", "синий")</a:t>
            </a:r>
          </a:p>
          <a:p>
            <a:pPr algn="ctr">
              <a:lnSpc>
                <a:spcPts val="4911"/>
              </a:lnSpc>
              <a:spcBef>
                <a:spcPct val="0"/>
              </a:spcBef>
            </a:pPr>
            <a:r>
              <a:rPr lang="en-US" sz="4465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for color in colors:</a:t>
            </a:r>
          </a:p>
          <a:p>
            <a:pPr algn="ctr">
              <a:lnSpc>
                <a:spcPts val="4911"/>
              </a:lnSpc>
              <a:spcBef>
                <a:spcPct val="0"/>
              </a:spcBef>
            </a:pPr>
            <a:r>
              <a:rPr lang="en-US" sz="4465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   print(color)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91061"/>
            <a:ext cx="10522966" cy="1095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6865" lvl="1" indent="-408432" algn="l">
              <a:lnSpc>
                <a:spcPts val="4161"/>
              </a:lnSpc>
              <a:buFont typeface="Arial"/>
              <a:buChar char="•"/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Сложение (конкатенация):</a:t>
            </a:r>
          </a:p>
          <a:p>
            <a:pPr algn="l">
              <a:lnSpc>
                <a:spcPts val="4161"/>
              </a:lnSpc>
            </a:pPr>
            <a:endParaRPr lang="en-US" sz="3783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algn="l">
              <a:lnSpc>
                <a:spcPts val="4161"/>
              </a:lnSpc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tuple1 = (1, 2, 3) </a:t>
            </a:r>
          </a:p>
          <a:p>
            <a:pPr algn="l">
              <a:lnSpc>
                <a:spcPts val="4161"/>
              </a:lnSpc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tuple2 = (4, 5, 6) </a:t>
            </a:r>
          </a:p>
          <a:p>
            <a:pPr algn="l">
              <a:lnSpc>
                <a:spcPts val="4161"/>
              </a:lnSpc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result = tuple1 + tuple2 print(result) </a:t>
            </a:r>
          </a:p>
          <a:p>
            <a:pPr algn="l">
              <a:lnSpc>
                <a:spcPts val="4161"/>
              </a:lnSpc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# Вывод: (1, 2, 3, 4, 5, 6)</a:t>
            </a:r>
          </a:p>
          <a:p>
            <a:pPr algn="l">
              <a:lnSpc>
                <a:spcPts val="4161"/>
              </a:lnSpc>
            </a:pPr>
            <a:endParaRPr lang="en-US" sz="3783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marL="816865" lvl="1" indent="-408432" algn="l">
              <a:lnSpc>
                <a:spcPts val="4161"/>
              </a:lnSpc>
              <a:buFont typeface="Arial"/>
              <a:buChar char="•"/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Умножение (повторение):</a:t>
            </a:r>
          </a:p>
          <a:p>
            <a:pPr algn="l">
              <a:lnSpc>
                <a:spcPts val="4161"/>
              </a:lnSpc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my_tuple = (1, 2)</a:t>
            </a:r>
          </a:p>
          <a:p>
            <a:pPr algn="l">
              <a:lnSpc>
                <a:spcPts val="4161"/>
              </a:lnSpc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result = my_tuple * 3</a:t>
            </a:r>
          </a:p>
          <a:p>
            <a:pPr algn="l">
              <a:lnSpc>
                <a:spcPts val="4161"/>
              </a:lnSpc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print(result)  </a:t>
            </a:r>
          </a:p>
          <a:p>
            <a:pPr algn="l">
              <a:lnSpc>
                <a:spcPts val="4161"/>
              </a:lnSpc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# Вывод: (1, 2, 1, 2, 1, 2)</a:t>
            </a:r>
          </a:p>
          <a:p>
            <a:pPr algn="l">
              <a:lnSpc>
                <a:spcPts val="4161"/>
              </a:lnSpc>
            </a:pPr>
            <a:endParaRPr lang="en-US" sz="3783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marL="816865" lvl="1" indent="-408432" algn="l">
              <a:lnSpc>
                <a:spcPts val="4161"/>
              </a:lnSpc>
              <a:buFont typeface="Arial"/>
              <a:buChar char="•"/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Проверка наличия элемента:</a:t>
            </a:r>
          </a:p>
          <a:p>
            <a:pPr algn="l">
              <a:lnSpc>
                <a:spcPts val="4161"/>
              </a:lnSpc>
            </a:pPr>
            <a:endParaRPr lang="en-US" sz="3783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algn="l">
              <a:lnSpc>
                <a:spcPts val="4161"/>
              </a:lnSpc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my_tuple = (1, 2, 3)</a:t>
            </a:r>
          </a:p>
          <a:p>
            <a:pPr algn="l">
              <a:lnSpc>
                <a:spcPts val="4161"/>
              </a:lnSpc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print(2 in my_tuple)  # Вывод: True</a:t>
            </a:r>
          </a:p>
          <a:p>
            <a:pPr algn="l">
              <a:lnSpc>
                <a:spcPts val="4161"/>
              </a:lnSpc>
            </a:pPr>
            <a:r>
              <a:rPr lang="en-US" sz="3783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print(5 in my_tuple)  # Вывод: False</a:t>
            </a:r>
          </a:p>
          <a:p>
            <a:pPr algn="l">
              <a:lnSpc>
                <a:spcPts val="4161"/>
              </a:lnSpc>
            </a:pPr>
            <a:endParaRPr lang="en-US" sz="3783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algn="l">
              <a:lnSpc>
                <a:spcPts val="4161"/>
              </a:lnSpc>
            </a:pPr>
            <a:endParaRPr lang="en-US" sz="3783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algn="ctr">
              <a:lnSpc>
                <a:spcPts val="4161"/>
              </a:lnSpc>
            </a:pPr>
            <a:endParaRPr lang="en-US" sz="3783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0498816" y="1028700"/>
            <a:ext cx="7080738" cy="8229600"/>
          </a:xfrm>
          <a:custGeom>
            <a:avLst/>
            <a:gdLst/>
            <a:ahLst/>
            <a:cxnLst/>
            <a:rect l="l" t="t" r="r" b="b"/>
            <a:pathLst>
              <a:path w="7080738" h="8229600">
                <a:moveTo>
                  <a:pt x="0" y="0"/>
                </a:moveTo>
                <a:lnTo>
                  <a:pt x="7080739" y="0"/>
                </a:lnTo>
                <a:lnTo>
                  <a:pt x="708073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1391" y="469167"/>
            <a:ext cx="15758185" cy="3300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8"/>
              </a:lnSpc>
              <a:spcBef>
                <a:spcPct val="0"/>
              </a:spcBef>
            </a:pPr>
            <a:r>
              <a:rPr lang="en-US" sz="338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Преимущества кортежей</a:t>
            </a:r>
          </a:p>
          <a:p>
            <a:pPr marL="729853" lvl="1" indent="-364926" algn="just">
              <a:lnSpc>
                <a:spcPts val="3718"/>
              </a:lnSpc>
              <a:buFont typeface="Arial"/>
              <a:buChar char="•"/>
            </a:pPr>
            <a:r>
              <a:rPr lang="en-US" sz="338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Безопасность данных: Нельзя случайно изменить элементы.</a:t>
            </a:r>
          </a:p>
          <a:p>
            <a:pPr marL="729853" lvl="1" indent="-364926" algn="just">
              <a:lnSpc>
                <a:spcPts val="3718"/>
              </a:lnSpc>
              <a:buFont typeface="Arial"/>
              <a:buChar char="•"/>
            </a:pPr>
            <a:r>
              <a:rPr lang="en-US" sz="338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Производительность: Быстрее и экономнее по памяти, чем списки.</a:t>
            </a:r>
          </a:p>
          <a:p>
            <a:pPr marL="729853" lvl="1" indent="-364926" algn="just">
              <a:lnSpc>
                <a:spcPts val="3718"/>
              </a:lnSpc>
              <a:buFont typeface="Arial"/>
              <a:buChar char="•"/>
            </a:pPr>
            <a:r>
              <a:rPr lang="en-US" sz="338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Ключи в словарях:</a:t>
            </a:r>
          </a:p>
          <a:p>
            <a:pPr algn="just">
              <a:lnSpc>
                <a:spcPts val="3718"/>
              </a:lnSpc>
            </a:pPr>
            <a:endParaRPr lang="en-US" sz="3380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algn="just">
              <a:lnSpc>
                <a:spcPts val="3718"/>
              </a:lnSpc>
            </a:pPr>
            <a:r>
              <a:rPr lang="en-US" sz="338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locations = {(40.7128, -74.0060): "Нью-Йорк"}</a:t>
            </a:r>
          </a:p>
          <a:p>
            <a:pPr algn="just">
              <a:lnSpc>
                <a:spcPts val="3718"/>
              </a:lnSpc>
            </a:pPr>
            <a:endParaRPr lang="en-US" sz="3380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4684156"/>
            <a:ext cx="15085708" cy="1900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4"/>
              </a:lnSpc>
              <a:spcBef>
                <a:spcPct val="0"/>
              </a:spcBef>
            </a:pPr>
            <a:r>
              <a:rPr lang="en-US" sz="3376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Ограничения кортежей</a:t>
            </a:r>
          </a:p>
          <a:p>
            <a:pPr marL="729028" lvl="1" indent="-364514" algn="just">
              <a:lnSpc>
                <a:spcPts val="3714"/>
              </a:lnSpc>
              <a:buFont typeface="Arial"/>
              <a:buChar char="•"/>
            </a:pPr>
            <a:r>
              <a:rPr lang="en-US" sz="3376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Нельзя добавлять, удалять или изменять элементы.</a:t>
            </a:r>
          </a:p>
          <a:p>
            <a:pPr marL="729028" lvl="1" indent="-364514" algn="just">
              <a:lnSpc>
                <a:spcPts val="3714"/>
              </a:lnSpc>
              <a:buFont typeface="Arial"/>
              <a:buChar char="•"/>
            </a:pPr>
            <a:r>
              <a:rPr lang="en-US" sz="3376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Исключение: Изменяемые объекты внутри кортежа могут быть изменены (например, список внутри кортежа).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0987" y="300011"/>
            <a:ext cx="16230600" cy="1961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619"/>
              </a:lnSpc>
              <a:spcBef>
                <a:spcPct val="0"/>
              </a:spcBef>
            </a:pPr>
            <a:r>
              <a:rPr lang="en-US" sz="6926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Пример практического применения</a:t>
            </a:r>
          </a:p>
          <a:p>
            <a:pPr algn="just">
              <a:lnSpc>
                <a:spcPts val="7619"/>
              </a:lnSpc>
              <a:spcBef>
                <a:spcPct val="0"/>
              </a:spcBef>
            </a:pPr>
            <a:r>
              <a:rPr lang="en-US" sz="6926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Координаты местоположений: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88183" y="3257033"/>
            <a:ext cx="15650104" cy="292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09"/>
              </a:lnSpc>
              <a:spcBef>
                <a:spcPct val="0"/>
              </a:spcBef>
            </a:pPr>
            <a:r>
              <a:rPr lang="en-US" sz="419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locations = {</a:t>
            </a:r>
          </a:p>
          <a:p>
            <a:pPr algn="l">
              <a:lnSpc>
                <a:spcPts val="4609"/>
              </a:lnSpc>
              <a:spcBef>
                <a:spcPct val="0"/>
              </a:spcBef>
            </a:pPr>
            <a:r>
              <a:rPr lang="en-US" sz="419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   (40.7128, -74.0060): "Нью-Йорк",</a:t>
            </a:r>
          </a:p>
          <a:p>
            <a:pPr algn="l">
              <a:lnSpc>
                <a:spcPts val="4609"/>
              </a:lnSpc>
              <a:spcBef>
                <a:spcPct val="0"/>
              </a:spcBef>
            </a:pPr>
            <a:r>
              <a:rPr lang="en-US" sz="419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   (34.0522, -118.2437): "Лос-Анджелес"</a:t>
            </a:r>
          </a:p>
          <a:p>
            <a:pPr algn="l">
              <a:lnSpc>
                <a:spcPts val="4609"/>
              </a:lnSpc>
              <a:spcBef>
                <a:spcPct val="0"/>
              </a:spcBef>
            </a:pPr>
            <a:r>
              <a:rPr lang="en-US" sz="419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}</a:t>
            </a:r>
          </a:p>
          <a:p>
            <a:pPr algn="l">
              <a:lnSpc>
                <a:spcPts val="4609"/>
              </a:lnSpc>
              <a:spcBef>
                <a:spcPct val="0"/>
              </a:spcBef>
            </a:pPr>
            <a:r>
              <a:rPr lang="en-US" sz="419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print(locations[(40.7128, -74.0060)])  # Вывод: Нью-Йорк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404</Words>
  <Application>Microsoft Office PowerPoint</Application>
  <PresentationFormat>Произвольный</PresentationFormat>
  <Paragraphs>68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Raleway</vt:lpstr>
      <vt:lpstr>Raleway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TUPLES</dc:title>
  <cp:lastModifiedBy>Sakura</cp:lastModifiedBy>
  <cp:revision>2</cp:revision>
  <dcterms:created xsi:type="dcterms:W3CDTF">2006-08-16T00:00:00Z</dcterms:created>
  <dcterms:modified xsi:type="dcterms:W3CDTF">2025-02-11T05:58:19Z</dcterms:modified>
  <dc:identifier>DAGexcWsPzU</dc:identifier>
</cp:coreProperties>
</file>

<file path=docProps/thumbnail.jpeg>
</file>